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6" r:id="rId3"/>
    <p:sldId id="256" r:id="rId4"/>
    <p:sldId id="257" r:id="rId5"/>
    <p:sldId id="263" r:id="rId6"/>
    <p:sldId id="266" r:id="rId7"/>
    <p:sldId id="267" r:id="rId8"/>
    <p:sldId id="269" r:id="rId9"/>
    <p:sldId id="272" r:id="rId10"/>
    <p:sldId id="270" r:id="rId11"/>
    <p:sldId id="258" r:id="rId12"/>
    <p:sldId id="268" r:id="rId13"/>
    <p:sldId id="259" r:id="rId14"/>
    <p:sldId id="265" r:id="rId15"/>
    <p:sldId id="274" r:id="rId16"/>
    <p:sldId id="264"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206"/>
    <a:srgbClr val="050701"/>
    <a:srgbClr val="07010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1" autoAdjust="0"/>
  </p:normalViewPr>
  <p:slideViewPr>
    <p:cSldViewPr>
      <p:cViewPr varScale="1">
        <p:scale>
          <a:sx n="125" d="100"/>
          <a:sy n="125" d="100"/>
        </p:scale>
        <p:origin x="1194" y="108"/>
      </p:cViewPr>
      <p:guideLst>
        <p:guide orient="horz" pos="2160"/>
        <p:guide pos="2880"/>
      </p:guideLst>
    </p:cSldViewPr>
  </p:slideViewPr>
  <p:outlineViewPr>
    <p:cViewPr>
      <p:scale>
        <a:sx n="33" d="100"/>
        <a:sy n="33" d="100"/>
      </p:scale>
      <p:origin x="0" y="-46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2D8B9-2050-41B3-AA6D-10BB2A1694C4}" type="datetimeFigureOut">
              <a:rPr lang="en-US" smtClean="0"/>
              <a:pPr/>
              <a:t>8/30/2021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C1EC7-32FE-4EF4-88AD-F27754DD22DF}" type="slidenum">
              <a:rPr lang="en-US" smtClean="0"/>
              <a:pPr/>
              <a:t>‹#›</a:t>
            </a:fld>
            <a:endParaRPr lang="en-US"/>
          </a:p>
        </p:txBody>
      </p:sp>
    </p:spTree>
    <p:extLst>
      <p:ext uri="{BB962C8B-B14F-4D97-AF65-F5344CB8AC3E}">
        <p14:creationId xmlns:p14="http://schemas.microsoft.com/office/powerpoint/2010/main" val="265108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169903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2</a:t>
            </a:fld>
            <a:endParaRPr lang="en-US"/>
          </a:p>
        </p:txBody>
      </p:sp>
    </p:spTree>
    <p:extLst>
      <p:ext uri="{BB962C8B-B14F-4D97-AF65-F5344CB8AC3E}">
        <p14:creationId xmlns:p14="http://schemas.microsoft.com/office/powerpoint/2010/main" val="85668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4</a:t>
            </a:fld>
            <a:endParaRPr lang="en-US"/>
          </a:p>
        </p:txBody>
      </p:sp>
    </p:spTree>
    <p:extLst>
      <p:ext uri="{BB962C8B-B14F-4D97-AF65-F5344CB8AC3E}">
        <p14:creationId xmlns:p14="http://schemas.microsoft.com/office/powerpoint/2010/main" val="400724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5</a:t>
            </a:fld>
            <a:endParaRPr lang="en-US"/>
          </a:p>
        </p:txBody>
      </p:sp>
    </p:spTree>
    <p:extLst>
      <p:ext uri="{BB962C8B-B14F-4D97-AF65-F5344CB8AC3E}">
        <p14:creationId xmlns:p14="http://schemas.microsoft.com/office/powerpoint/2010/main" val="73289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6</a:t>
            </a:fld>
            <a:endParaRPr lang="en-US"/>
          </a:p>
        </p:txBody>
      </p:sp>
    </p:spTree>
    <p:extLst>
      <p:ext uri="{BB962C8B-B14F-4D97-AF65-F5344CB8AC3E}">
        <p14:creationId xmlns:p14="http://schemas.microsoft.com/office/powerpoint/2010/main" val="359587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7</a:t>
            </a:fld>
            <a:endParaRPr lang="en-US"/>
          </a:p>
        </p:txBody>
      </p:sp>
    </p:spTree>
    <p:extLst>
      <p:ext uri="{BB962C8B-B14F-4D97-AF65-F5344CB8AC3E}">
        <p14:creationId xmlns:p14="http://schemas.microsoft.com/office/powerpoint/2010/main" val="282666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8</a:t>
            </a:fld>
            <a:endParaRPr lang="en-US"/>
          </a:p>
        </p:txBody>
      </p:sp>
    </p:spTree>
    <p:extLst>
      <p:ext uri="{BB962C8B-B14F-4D97-AF65-F5344CB8AC3E}">
        <p14:creationId xmlns:p14="http://schemas.microsoft.com/office/powerpoint/2010/main" val="141085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9</a:t>
            </a:fld>
            <a:endParaRPr lang="en-US"/>
          </a:p>
        </p:txBody>
      </p:sp>
    </p:spTree>
    <p:extLst>
      <p:ext uri="{BB962C8B-B14F-4D97-AF65-F5344CB8AC3E}">
        <p14:creationId xmlns:p14="http://schemas.microsoft.com/office/powerpoint/2010/main" val="86615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10</a:t>
            </a:fld>
            <a:endParaRPr lang="en-US"/>
          </a:p>
        </p:txBody>
      </p:sp>
    </p:spTree>
    <p:extLst>
      <p:ext uri="{BB962C8B-B14F-4D97-AF65-F5344CB8AC3E}">
        <p14:creationId xmlns:p14="http://schemas.microsoft.com/office/powerpoint/2010/main" val="188938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F1715F-C276-4809-9E5E-2CEB06564E21}"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1715F-C276-4809-9E5E-2CEB06564E21}"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1715F-C276-4809-9E5E-2CEB06564E21}"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1715F-C276-4809-9E5E-2CEB06564E21}"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715F-C276-4809-9E5E-2CEB06564E21}"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F1715F-C276-4809-9E5E-2CEB06564E21}"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F1715F-C276-4809-9E5E-2CEB06564E21}" type="datetimeFigureOut">
              <a:rPr lang="en-US" smtClean="0"/>
              <a:pPr/>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F1715F-C276-4809-9E5E-2CEB06564E21}" type="datetimeFigureOut">
              <a:rPr lang="en-US" smtClean="0"/>
              <a:pPr/>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1715F-C276-4809-9E5E-2CEB06564E21}" type="datetimeFigureOut">
              <a:rPr lang="en-US" smtClean="0"/>
              <a:pPr/>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715F-C276-4809-9E5E-2CEB06564E21}"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715F-C276-4809-9E5E-2CEB06564E21}"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E6339-6B54-4C14-BF9E-97D6DE1F12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1715F-C276-4809-9E5E-2CEB06564E21}" type="datetimeFigureOut">
              <a:rPr lang="en-US" smtClean="0"/>
              <a:pPr/>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E6339-6B54-4C14-BF9E-97D6DE1F12A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04686"/>
            <a:ext cx="9144000" cy="723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effectLst>
                <a:glow rad="228600">
                  <a:srgbClr val="000000"/>
                </a:glow>
              </a:effectLst>
            </a:endParaRPr>
          </a:p>
        </p:txBody>
      </p:sp>
      <p:sp>
        <p:nvSpPr>
          <p:cNvPr id="8" name="Rectangle 7"/>
          <p:cNvSpPr/>
          <p:nvPr/>
        </p:nvSpPr>
        <p:spPr>
          <a:xfrm>
            <a:off x="0" y="1219200"/>
            <a:ext cx="9144000" cy="723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effectLst>
                <a:glow rad="228600">
                  <a:srgbClr val="000000"/>
                </a:glow>
              </a:effectLst>
            </a:endParaRPr>
          </a:p>
        </p:txBody>
      </p:sp>
      <p:pic>
        <p:nvPicPr>
          <p:cNvPr id="1026"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3" y="72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204686"/>
          </a:xfrm>
        </p:spPr>
        <p:txBody>
          <a:bodyPr>
            <a:normAutofit fontScale="90000"/>
          </a:bodyPr>
          <a:lstStyle/>
          <a:p>
            <a:pPr algn="ctr"/>
            <a:r>
              <a:rPr lang="en-US" sz="10000" dirty="0" smtClean="0">
                <a:solidFill>
                  <a:srgbClr val="FFFF00"/>
                </a:solidFill>
                <a:effectLst>
                  <a:glow rad="101600">
                    <a:srgbClr val="040404"/>
                  </a:glow>
                  <a:innerShdw blurRad="50800" dist="25400" dir="13500000">
                    <a:prstClr val="black">
                      <a:alpha val="70000"/>
                    </a:prstClr>
                  </a:innerShdw>
                </a:effectLst>
                <a:latin typeface="Bell MT" pitchFamily="18" charset="0"/>
              </a:rPr>
              <a:t>Welcome</a:t>
            </a:r>
            <a:r>
              <a:rPr lang="en-US" sz="8600" dirty="0" smtClean="0">
                <a:solidFill>
                  <a:srgbClr val="FFFF00"/>
                </a:solidFill>
                <a:effectLst>
                  <a:glow rad="101600">
                    <a:srgbClr val="040404"/>
                  </a:glow>
                  <a:innerShdw blurRad="50800" dist="25400" dir="13500000">
                    <a:prstClr val="black">
                      <a:alpha val="70000"/>
                    </a:prstClr>
                  </a:innerShdw>
                </a:effectLst>
                <a:latin typeface="Bell MT" pitchFamily="18" charset="0"/>
              </a:rPr>
              <a:t>!</a:t>
            </a:r>
            <a:endParaRPr lang="en-US" dirty="0">
              <a:solidFill>
                <a:srgbClr val="FFFF00"/>
              </a:solidFill>
              <a:effectLst>
                <a:glow rad="101600">
                  <a:srgbClr val="040404"/>
                </a:glow>
                <a:innerShdw blurRad="50800" dist="25400" dir="13500000">
                  <a:prstClr val="black">
                    <a:alpha val="70000"/>
                  </a:prstClr>
                </a:innerShdw>
              </a:effectLst>
              <a:latin typeface="Bell MT" pitchFamily="18" charset="0"/>
            </a:endParaRPr>
          </a:p>
        </p:txBody>
      </p:sp>
      <p:sp>
        <p:nvSpPr>
          <p:cNvPr id="6" name="Content Placeholder 5"/>
          <p:cNvSpPr>
            <a:spLocks noGrp="1"/>
          </p:cNvSpPr>
          <p:nvPr>
            <p:ph sz="half" idx="2"/>
          </p:nvPr>
        </p:nvSpPr>
        <p:spPr>
          <a:xfrm>
            <a:off x="152400" y="1447800"/>
            <a:ext cx="5029200" cy="4648200"/>
          </a:xfrm>
          <a:solidFill>
            <a:schemeClr val="bg2">
              <a:alpha val="0"/>
            </a:schemeClr>
          </a:solidFill>
        </p:spPr>
        <p:txBody>
          <a:bodyPr>
            <a:noAutofit/>
          </a:bodyPr>
          <a:lstStyle/>
          <a:p>
            <a:pPr marL="0" indent="0">
              <a:buNone/>
            </a:pPr>
            <a:r>
              <a:rPr lang="en-US" sz="3000" b="1" dirty="0" smtClean="0">
                <a:effectLst>
                  <a:glow rad="228600">
                    <a:srgbClr val="03080D"/>
                  </a:glow>
                </a:effectLst>
                <a:latin typeface="Arial" pitchFamily="34" charset="0"/>
                <a:cs typeface="Arial" pitchFamily="34" charset="0"/>
              </a:rPr>
              <a:t>Sunday</a:t>
            </a:r>
          </a:p>
          <a:p>
            <a:pPr lvl="1">
              <a:buNone/>
            </a:pPr>
            <a:r>
              <a:rPr lang="en-US" sz="3000" dirty="0" smtClean="0">
                <a:effectLst>
                  <a:glow rad="228600">
                    <a:srgbClr val="03080D"/>
                  </a:glow>
                </a:effectLst>
                <a:latin typeface="Arial" pitchFamily="34" charset="0"/>
                <a:cs typeface="Arial" pitchFamily="34" charset="0"/>
              </a:rPr>
              <a:t>Bible Classes   10:00 AM</a:t>
            </a:r>
          </a:p>
          <a:p>
            <a:pPr lvl="1">
              <a:buNone/>
            </a:pPr>
            <a:r>
              <a:rPr lang="en-US" sz="3000" dirty="0" smtClean="0">
                <a:effectLst>
                  <a:glow rad="228600">
                    <a:srgbClr val="03080D"/>
                  </a:glow>
                </a:effectLst>
                <a:latin typeface="Arial" pitchFamily="34" charset="0"/>
                <a:cs typeface="Arial" pitchFamily="34" charset="0"/>
              </a:rPr>
              <a:t>Worship	</a:t>
            </a:r>
            <a:r>
              <a:rPr lang="en-US" sz="3000" dirty="0">
                <a:effectLst>
                  <a:glow rad="228600">
                    <a:srgbClr val="03080D"/>
                  </a:glow>
                </a:effectLst>
                <a:latin typeface="Arial" pitchFamily="34" charset="0"/>
                <a:cs typeface="Arial" pitchFamily="34" charset="0"/>
              </a:rPr>
              <a:t> </a:t>
            </a:r>
            <a:r>
              <a:rPr lang="en-US" sz="3000" dirty="0" smtClean="0">
                <a:effectLst>
                  <a:glow rad="228600">
                    <a:srgbClr val="03080D"/>
                  </a:glow>
                </a:effectLst>
                <a:latin typeface="Arial" pitchFamily="34" charset="0"/>
                <a:cs typeface="Arial" pitchFamily="34" charset="0"/>
              </a:rPr>
              <a:t>  10:50 AM</a:t>
            </a:r>
          </a:p>
          <a:p>
            <a:pPr lvl="1">
              <a:buNone/>
            </a:pPr>
            <a:r>
              <a:rPr lang="en-US" sz="3000" dirty="0" smtClean="0">
                <a:effectLst>
                  <a:glow rad="228600">
                    <a:srgbClr val="03080D"/>
                  </a:glow>
                </a:effectLst>
                <a:latin typeface="Arial" pitchFamily="34" charset="0"/>
                <a:cs typeface="Arial" pitchFamily="34" charset="0"/>
              </a:rPr>
              <a:t>				    2:00  PM</a:t>
            </a:r>
          </a:p>
          <a:p>
            <a:pPr lvl="1">
              <a:buNone/>
            </a:pPr>
            <a:r>
              <a:rPr lang="en-US" sz="2600" dirty="0" smtClean="0">
                <a:effectLst>
                  <a:glow rad="228600">
                    <a:srgbClr val="03080D"/>
                  </a:glow>
                </a:effectLst>
                <a:latin typeface="Arial" pitchFamily="34" charset="0"/>
                <a:cs typeface="Arial" pitchFamily="34" charset="0"/>
              </a:rPr>
              <a:t>Radio Program      8:05 AM</a:t>
            </a:r>
          </a:p>
          <a:p>
            <a:endParaRPr lang="en-US" sz="2000" dirty="0" smtClean="0">
              <a:effectLst>
                <a:glow rad="228600">
                  <a:srgbClr val="03080D"/>
                </a:glow>
              </a:effectLst>
              <a:latin typeface="Arial" pitchFamily="34" charset="0"/>
              <a:cs typeface="Arial" pitchFamily="34" charset="0"/>
            </a:endParaRPr>
          </a:p>
          <a:p>
            <a:pPr marL="0" indent="0">
              <a:buNone/>
            </a:pPr>
            <a:r>
              <a:rPr lang="en-US" sz="3000" b="1" dirty="0" smtClean="0">
                <a:effectLst>
                  <a:glow rad="228600">
                    <a:srgbClr val="03080D"/>
                  </a:glow>
                </a:effectLst>
                <a:latin typeface="Arial" pitchFamily="34" charset="0"/>
                <a:cs typeface="Arial" pitchFamily="34" charset="0"/>
              </a:rPr>
              <a:t>Wednesday</a:t>
            </a:r>
          </a:p>
          <a:p>
            <a:pPr marL="365760" lvl="1" indent="0">
              <a:buNone/>
            </a:pPr>
            <a:r>
              <a:rPr lang="en-US" sz="3000" dirty="0" smtClean="0">
                <a:effectLst>
                  <a:glow rad="228600">
                    <a:srgbClr val="03080D"/>
                  </a:glow>
                </a:effectLst>
                <a:latin typeface="Arial" pitchFamily="34" charset="0"/>
                <a:cs typeface="Arial" pitchFamily="34" charset="0"/>
              </a:rPr>
              <a:t>Bible Classes   7:00  PM</a:t>
            </a:r>
          </a:p>
        </p:txBody>
      </p:sp>
      <p:sp>
        <p:nvSpPr>
          <p:cNvPr id="11" name="Content Placeholder 5"/>
          <p:cNvSpPr>
            <a:spLocks noGrp="1"/>
          </p:cNvSpPr>
          <p:nvPr>
            <p:ph sz="quarter" idx="4"/>
          </p:nvPr>
        </p:nvSpPr>
        <p:spPr>
          <a:xfrm>
            <a:off x="5105400" y="1447800"/>
            <a:ext cx="3886200" cy="4724400"/>
          </a:xfrm>
          <a:solidFill>
            <a:schemeClr val="bg2">
              <a:alpha val="0"/>
            </a:schemeClr>
          </a:solidFill>
        </p:spPr>
        <p:txBody>
          <a:bodyPr>
            <a:normAutofit/>
          </a:bodyPr>
          <a:lstStyle/>
          <a:p>
            <a:pPr marL="0" indent="0">
              <a:buNone/>
            </a:pPr>
            <a:endParaRPr lang="en-US" sz="2800" b="1" dirty="0" smtClean="0">
              <a:effectLst>
                <a:glow rad="228600">
                  <a:srgbClr val="03080D"/>
                </a:glow>
              </a:effectLst>
            </a:endParaRPr>
          </a:p>
          <a:p>
            <a:pPr marL="0" indent="0" algn="ctr">
              <a:buNone/>
            </a:pPr>
            <a:r>
              <a:rPr lang="en-US" sz="3300" b="1" dirty="0" smtClean="0">
                <a:effectLst>
                  <a:glow rad="228600">
                    <a:srgbClr val="03080D"/>
                  </a:glow>
                </a:effectLst>
                <a:latin typeface="Arial" pitchFamily="34" charset="0"/>
                <a:cs typeface="Arial" pitchFamily="34" charset="0"/>
              </a:rPr>
              <a:t>Bibles and copies of sermons are available</a:t>
            </a:r>
          </a:p>
          <a:p>
            <a:pPr marL="0" indent="0" algn="ctr">
              <a:buNone/>
            </a:pPr>
            <a:endParaRPr lang="en-US" sz="3300" b="1" dirty="0" smtClean="0">
              <a:effectLst>
                <a:glow rad="228600">
                  <a:srgbClr val="03080D"/>
                </a:glow>
              </a:effectLst>
              <a:latin typeface="Arial" pitchFamily="34" charset="0"/>
              <a:cs typeface="Arial" pitchFamily="34" charset="0"/>
            </a:endParaRPr>
          </a:p>
          <a:p>
            <a:pPr marL="0" indent="0" algn="ctr">
              <a:buNone/>
            </a:pPr>
            <a:r>
              <a:rPr lang="en-US" sz="3300" b="1" dirty="0" smtClean="0">
                <a:effectLst>
                  <a:glow rad="228600">
                    <a:srgbClr val="03080D"/>
                  </a:glow>
                </a:effectLst>
                <a:latin typeface="Arial" pitchFamily="34" charset="0"/>
                <a:cs typeface="Arial" pitchFamily="34" charset="0"/>
              </a:rPr>
              <a:t>Please silence your cell phones</a:t>
            </a:r>
            <a:endParaRPr lang="en-US" sz="3300" dirty="0" smtClean="0">
              <a:effectLst>
                <a:glow rad="228600">
                  <a:srgbClr val="03080D"/>
                </a:glow>
              </a:effectLst>
              <a:latin typeface="Arial" pitchFamily="34" charset="0"/>
              <a:cs typeface="Arial" pitchFamily="34" charset="0"/>
            </a:endParaRPr>
          </a:p>
        </p:txBody>
      </p:sp>
      <p:sp>
        <p:nvSpPr>
          <p:cNvPr id="9" name="Title 3"/>
          <p:cNvSpPr txBox="1">
            <a:spLocks/>
          </p:cNvSpPr>
          <p:nvPr/>
        </p:nvSpPr>
        <p:spPr>
          <a:xfrm>
            <a:off x="457200" y="6172200"/>
            <a:ext cx="8229600" cy="685800"/>
          </a:xfrm>
          <a:prstGeom prst="rect">
            <a:avLst/>
          </a:prstGeom>
        </p:spPr>
        <p:txBody>
          <a:bodyPr vert="horz" lIns="0" tIns="4572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effectLst>
                  <a:glow rad="101600">
                    <a:schemeClr val="bg1">
                      <a:alpha val="60000"/>
                    </a:schemeClr>
                  </a:glow>
                </a:effectLst>
                <a:uLnTx/>
                <a:uFillTx/>
                <a:latin typeface="+mj-lt"/>
                <a:ea typeface="+mj-ea"/>
                <a:cs typeface="+mj-cs"/>
              </a:rPr>
              <a:t>www.TucumcariChristians.com</a:t>
            </a:r>
            <a:endParaRPr kumimoji="0" lang="en-US" sz="2400" b="0" i="0" u="none" strike="noStrike" kern="1200" cap="none" spc="0" normalizeH="0" baseline="0" noProof="0" dirty="0">
              <a:ln>
                <a:noFill/>
              </a:ln>
              <a:effectLst>
                <a:glow rad="101600">
                  <a:schemeClr val="bg1">
                    <a:alpha val="60000"/>
                  </a:schemeClr>
                </a:glow>
              </a:effectLst>
              <a:uLnTx/>
              <a:uFillTx/>
              <a:latin typeface="+mj-lt"/>
              <a:ea typeface="+mj-ea"/>
              <a:cs typeface="+mj-cs"/>
            </a:endParaRPr>
          </a:p>
        </p:txBody>
      </p:sp>
    </p:spTree>
    <p:extLst>
      <p:ext uri="{BB962C8B-B14F-4D97-AF65-F5344CB8AC3E}">
        <p14:creationId xmlns:p14="http://schemas.microsoft.com/office/powerpoint/2010/main" val="30166654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by the sea.jpg"/>
          <p:cNvPicPr>
            <a:picLocks noChangeAspect="1"/>
          </p:cNvPicPr>
          <p:nvPr/>
        </p:nvPicPr>
        <p:blipFill>
          <a:blip r:embed="rId3" cstate="print"/>
          <a:stretch>
            <a:fillRect/>
          </a:stretch>
        </p:blipFill>
        <p:spPr>
          <a:xfrm>
            <a:off x="0" y="228600"/>
            <a:ext cx="9091749" cy="6629400"/>
          </a:xfrm>
          <a:prstGeom prst="rect">
            <a:avLst/>
          </a:prstGeom>
        </p:spPr>
      </p:pic>
      <p:sp>
        <p:nvSpPr>
          <p:cNvPr id="2" name="Title 1"/>
          <p:cNvSpPr>
            <a:spLocks noGrp="1"/>
          </p:cNvSpPr>
          <p:nvPr>
            <p:ph type="title"/>
          </p:nvPr>
        </p:nvSpPr>
        <p:spPr/>
        <p:txBody>
          <a:bodyPr>
            <a:normAutofit/>
          </a:bodyPr>
          <a:lstStyle/>
          <a:p>
            <a:r>
              <a:rPr lang="en-US"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Is This How The Gospel Moved?</a:t>
            </a:r>
            <a:endParaRPr lang="en-US"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81000" y="1524000"/>
            <a:ext cx="8534400" cy="5334000"/>
          </a:xfrm>
        </p:spPr>
        <p:txBody>
          <a:bodyPr>
            <a:normAutofit/>
          </a:bodyPr>
          <a:lstStyle/>
          <a:p>
            <a:pPr>
              <a:buNone/>
            </a:pPr>
            <a:r>
              <a:rPr lang="en-US" sz="4000" i="1" dirty="0" smtClean="0"/>
              <a:t>	</a:t>
            </a:r>
            <a:r>
              <a:rPr lang="en-US" sz="3700" dirty="0" smtClean="0">
                <a:effectLst>
                  <a:glow rad="228600">
                    <a:srgbClr val="000000"/>
                  </a:glow>
                </a:effectLst>
              </a:rPr>
              <a:t>Moreover, brethren, I declare to you the gospel which I preached to you…. 							I Corinthians 15:1a</a:t>
            </a:r>
          </a:p>
          <a:p>
            <a:pPr>
              <a:buNone/>
            </a:pPr>
            <a:endParaRPr lang="en-US" sz="2000" dirty="0" smtClean="0">
              <a:effectLst>
                <a:glow rad="228600">
                  <a:srgbClr val="000000"/>
                </a:glow>
              </a:effectLst>
            </a:endParaRPr>
          </a:p>
          <a:p>
            <a:pPr>
              <a:buNone/>
            </a:pPr>
            <a:r>
              <a:rPr lang="en-US" sz="3700" dirty="0" smtClean="0">
                <a:effectLst>
                  <a:glow rad="228600">
                    <a:srgbClr val="000000"/>
                  </a:glow>
                </a:effectLst>
              </a:rPr>
              <a:t>	…..those who have preached the gospel to you by the Holy Spirit sent from heaven--things which angels desire to look into. 												I Peter 1:12b</a:t>
            </a:r>
            <a:endParaRPr lang="en-US" sz="3700" dirty="0" smtClean="0">
              <a:ln w="18415" cmpd="sng">
                <a:solidFill>
                  <a:srgbClr val="FFFFFF"/>
                </a:solidFill>
                <a:prstDash val="solid"/>
              </a:ln>
              <a:solidFill>
                <a:srgbClr val="FFFFFF"/>
              </a:solidFill>
              <a:effectLst>
                <a:glow rad="228600">
                  <a:srgbClr val="000000"/>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n 14.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ln w="18415" cmpd="sng">
                  <a:solidFill>
                    <a:srgbClr val="FFFFFF"/>
                  </a:solidFill>
                  <a:prstDash val="solid"/>
                </a:ln>
                <a:solidFill>
                  <a:srgbClr val="FFFFFF"/>
                </a:solidFill>
                <a:effectLst>
                  <a:glow rad="228600">
                    <a:srgbClr val="070101"/>
                  </a:glow>
                  <a:outerShdw blurRad="63500" dir="3600000" algn="tl" rotWithShape="0">
                    <a:srgbClr val="000000">
                      <a:alpha val="70000"/>
                    </a:srgbClr>
                  </a:outerShdw>
                </a:effectLst>
              </a:rPr>
              <a:t>But What About the Apostles?</a:t>
            </a:r>
            <a:endParaRPr lang="en-US" dirty="0">
              <a:ln w="18415" cmpd="sng">
                <a:solidFill>
                  <a:srgbClr val="FFFFFF"/>
                </a:solidFill>
                <a:prstDash val="solid"/>
              </a:ln>
              <a:solidFill>
                <a:srgbClr val="FFFFFF"/>
              </a:solidFill>
              <a:effectLst>
                <a:glow rad="228600">
                  <a:srgbClr val="070101"/>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04800" y="1600200"/>
            <a:ext cx="8382000" cy="4525963"/>
          </a:xfrm>
        </p:spPr>
        <p:txBody>
          <a:bodyPr>
            <a:noAutofit/>
          </a:bodyPr>
          <a:lstStyle/>
          <a:p>
            <a:pPr>
              <a:buNone/>
            </a:pPr>
            <a:r>
              <a:rPr lang="en-US" sz="4000" dirty="0" smtClean="0">
                <a:ln w="18415" cmpd="sng">
                  <a:solidFill>
                    <a:srgbClr val="FFFFFF"/>
                  </a:solidFill>
                  <a:prstDash val="solid"/>
                </a:ln>
                <a:solidFill>
                  <a:srgbClr val="FFFFFF"/>
                </a:solidFill>
                <a:effectLst>
                  <a:glow rad="228600">
                    <a:srgbClr val="050701"/>
                  </a:glow>
                  <a:outerShdw blurRad="63500" dir="3600000" algn="tl" rotWithShape="0">
                    <a:srgbClr val="000000">
                      <a:alpha val="70000"/>
                    </a:srgbClr>
                  </a:outerShdw>
                </a:effectLst>
              </a:rPr>
              <a:t>Called to testify of their experiences</a:t>
            </a:r>
          </a:p>
          <a:p>
            <a:pPr>
              <a:buNone/>
            </a:pPr>
            <a:endParaRPr lang="en-US" sz="4000" dirty="0" smtClean="0">
              <a:ln w="18415" cmpd="sng">
                <a:solidFill>
                  <a:srgbClr val="FFFFFF"/>
                </a:solidFill>
                <a:prstDash val="solid"/>
              </a:ln>
              <a:solidFill>
                <a:srgbClr val="FFFFFF"/>
              </a:solidFill>
              <a:effectLst>
                <a:glow rad="228600">
                  <a:srgbClr val="050701"/>
                </a:glow>
                <a:outerShdw blurRad="63500" dir="3600000" algn="tl" rotWithShape="0">
                  <a:srgbClr val="000000">
                    <a:alpha val="70000"/>
                  </a:srgbClr>
                </a:outerShdw>
              </a:effectLst>
            </a:endParaRPr>
          </a:p>
          <a:p>
            <a:pPr>
              <a:buNone/>
            </a:pPr>
            <a:r>
              <a:rPr lang="en-US" sz="4000" dirty="0" smtClean="0">
                <a:ln w="18415" cmpd="sng">
                  <a:solidFill>
                    <a:srgbClr val="FFFFFF"/>
                  </a:solidFill>
                  <a:prstDash val="solid"/>
                </a:ln>
                <a:solidFill>
                  <a:srgbClr val="FFFFFF"/>
                </a:solidFill>
                <a:effectLst>
                  <a:glow rad="228600">
                    <a:srgbClr val="050701"/>
                  </a:glow>
                  <a:outerShdw blurRad="63500" dir="3600000" algn="tl" rotWithShape="0">
                    <a:srgbClr val="000000">
                      <a:alpha val="70000"/>
                    </a:srgbClr>
                  </a:outerShdw>
                </a:effectLst>
              </a:rPr>
              <a:t>	"But you shall receive power when the Holy Spirit has come upon you; and you shall be witnesses to Me in Jerusalem, and in all Judea and Samaria, and to the end of the earth."  						Acts 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n 14.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ln w="18415" cmpd="sng">
                  <a:solidFill>
                    <a:srgbClr val="FFFFFF"/>
                  </a:solidFill>
                  <a:prstDash val="solid"/>
                </a:ln>
                <a:solidFill>
                  <a:srgbClr val="FFFFFF"/>
                </a:solidFill>
                <a:effectLst>
                  <a:glow rad="228600">
                    <a:srgbClr val="070101"/>
                  </a:glow>
                  <a:outerShdw blurRad="63500" dir="3600000" algn="tl" rotWithShape="0">
                    <a:srgbClr val="000000">
                      <a:alpha val="70000"/>
                    </a:srgbClr>
                  </a:outerShdw>
                </a:effectLst>
              </a:rPr>
              <a:t>But What About the Apostles?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04800" y="1600200"/>
            <a:ext cx="8382000" cy="4525963"/>
          </a:xfrm>
        </p:spPr>
        <p:txBody>
          <a:bodyPr>
            <a:noAutofit/>
          </a:bodyPr>
          <a:lstStyle/>
          <a:p>
            <a:pPr>
              <a:buNone/>
            </a:pPr>
            <a:r>
              <a:rPr lang="en-US" sz="4000" dirty="0" smtClean="0">
                <a:ln w="18415" cmpd="sng">
                  <a:solidFill>
                    <a:srgbClr val="FFFFFF"/>
                  </a:solidFill>
                  <a:prstDash val="solid"/>
                </a:ln>
                <a:solidFill>
                  <a:srgbClr val="FFFFFF"/>
                </a:solidFill>
                <a:effectLst>
                  <a:glow rad="228600">
                    <a:srgbClr val="050701"/>
                  </a:glow>
                  <a:outerShdw blurRad="63500" dir="3600000" algn="tl" rotWithShape="0">
                    <a:srgbClr val="000000">
                      <a:alpha val="70000"/>
                    </a:srgbClr>
                  </a:outerShdw>
                </a:effectLst>
              </a:rPr>
              <a:t>Called to testify of their experiences</a:t>
            </a:r>
          </a:p>
          <a:p>
            <a:pPr>
              <a:buNone/>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4000" dirty="0" smtClean="0">
                <a:ln w="18415" cmpd="sng">
                  <a:solidFill>
                    <a:srgbClr val="FFFFFF"/>
                  </a:solidFill>
                  <a:prstDash val="solid"/>
                </a:ln>
                <a:solidFill>
                  <a:srgbClr val="FFFFFF"/>
                </a:solidFill>
                <a:effectLst>
                  <a:glow rad="228600">
                    <a:srgbClr val="040206"/>
                  </a:glow>
                  <a:outerShdw blurRad="63500" dir="3600000" algn="tl" rotWithShape="0">
                    <a:srgbClr val="000000">
                      <a:alpha val="70000"/>
                    </a:srgbClr>
                  </a:outerShdw>
                </a:effectLst>
              </a:rPr>
              <a:t>Only after the Holy Spirit came on them</a:t>
            </a:r>
          </a:p>
          <a:p>
            <a:pPr>
              <a:buNone/>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Holy Spirit Came Upon Me”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0200"/>
            <a:ext cx="8305800" cy="4953000"/>
          </a:xfrm>
        </p:spPr>
        <p:txBody>
          <a:bodyPr>
            <a:normAutofit/>
          </a:bodyPr>
          <a:lstStyle/>
          <a:p>
            <a:pPr>
              <a:buNone/>
            </a:pPr>
            <a:r>
              <a:rPr lang="en-US" sz="4000" dirty="0" smtClean="0"/>
              <a:t>	Promises to the Apostles:</a:t>
            </a:r>
          </a:p>
          <a:p>
            <a:pPr>
              <a:buNone/>
            </a:pPr>
            <a:endParaRPr lang="en-US" sz="3600" dirty="0" smtClean="0"/>
          </a:p>
          <a:p>
            <a:pPr>
              <a:buNone/>
            </a:pPr>
            <a:r>
              <a:rPr lang="en-US" sz="3600" dirty="0" smtClean="0"/>
              <a:t>The keys of authority – Matthew 18</a:t>
            </a:r>
          </a:p>
          <a:p>
            <a:pPr>
              <a:buNone/>
            </a:pPr>
            <a:r>
              <a:rPr lang="en-US" sz="3600" dirty="0" smtClean="0"/>
              <a:t>The authority of forgiveness – John 20</a:t>
            </a:r>
          </a:p>
          <a:p>
            <a:pPr>
              <a:buNone/>
            </a:pPr>
            <a:r>
              <a:rPr lang="en-US" sz="3600" dirty="0" smtClean="0"/>
              <a:t>The Holy Spirit to reveal all things – John 16</a:t>
            </a:r>
          </a:p>
          <a:p>
            <a:pPr>
              <a:buNone/>
            </a:pPr>
            <a:endParaRPr lang="en-US" sz="3600" dirty="0" smtClean="0"/>
          </a:p>
          <a:p>
            <a:pPr>
              <a:buNone/>
            </a:pPr>
            <a:r>
              <a:rPr lang="en-US" sz="4000" dirty="0" smtClean="0"/>
              <a:t>These are unique to the Apostles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Identifying an Apostle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dirty="0" smtClean="0"/>
              <a:t>	</a:t>
            </a:r>
            <a:r>
              <a:rPr lang="en-US" sz="4000" dirty="0" smtClean="0"/>
              <a:t>Truly the signs of an apostle were accomplished among you with all perseverance, in signs and wonders and mighty deeds. 								II Corinthians 12:12</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Identifying an Apostle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sz="4000" dirty="0" smtClean="0"/>
              <a:t>Without the signs one is not an apostle</a:t>
            </a:r>
          </a:p>
          <a:p>
            <a:pPr>
              <a:buNone/>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4000" dirty="0" smtClean="0"/>
              <a:t>“….you have tested those who say they are apostles and are not, and have found them liars”								Revelation 2:2</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Testimony is Not Pleasing to God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dirty="0" smtClean="0"/>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removes the power of the Gospel</a:t>
            </a:r>
          </a:p>
          <a:p>
            <a:pPr>
              <a:buNone/>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glorifies men over God</a:t>
            </a:r>
          </a:p>
          <a:p>
            <a:pPr>
              <a:buNone/>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was not meant to be used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Confession is Pleasing to God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Let us draw near with a true heart in full assurance of faith, having our hearts sprinkled from an evil conscience and our bodies washed with pure water. Let us hold fast the confession of our hope without wavering, for He who promised is faithful. 												Hebrews 10:22-23</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38600" y="228600"/>
            <a:ext cx="5105400" cy="6400800"/>
          </a:xfrm>
        </p:spPr>
        <p:txBody>
          <a:bodyPr>
            <a:noAutofit/>
            <a:scene3d>
              <a:camera prst="orthographicFront"/>
              <a:lightRig rig="threePt" dir="t">
                <a:rot lat="0" lon="0" rev="4800000"/>
              </a:lightRig>
            </a:scene3d>
            <a:sp3d prstMaterial="matte"/>
          </a:bodyPr>
          <a:lstStyle/>
          <a:p>
            <a:r>
              <a:rPr lang="en-US" sz="3200" dirty="0" smtClean="0">
                <a:effectLst>
                  <a:glow rad="228600">
                    <a:srgbClr val="000000"/>
                  </a:glow>
                </a:effectLst>
                <a:latin typeface="Times New Roman" pitchFamily="18" charset="0"/>
                <a:cs typeface="Times New Roman" pitchFamily="18" charset="0"/>
              </a:rPr>
              <a:t/>
            </a:r>
            <a:br>
              <a:rPr lang="en-US" sz="3200" dirty="0" smtClean="0">
                <a:effectLst>
                  <a:glow rad="228600">
                    <a:srgbClr val="000000"/>
                  </a:glow>
                </a:effectLst>
                <a:latin typeface="Times New Roman" pitchFamily="18" charset="0"/>
                <a:cs typeface="Times New Roman" pitchFamily="18" charset="0"/>
              </a:rPr>
            </a:br>
            <a:r>
              <a:rPr lang="en-US" sz="3400" dirty="0" smtClean="0">
                <a:effectLst>
                  <a:glow rad="228600">
                    <a:srgbClr val="000000"/>
                  </a:glow>
                </a:effectLst>
                <a:latin typeface="Segoe Media Center" pitchFamily="34" charset="0"/>
                <a:cs typeface="Times New Roman" pitchFamily="18" charset="0"/>
              </a:rPr>
              <a:t> </a:t>
            </a:r>
            <a:r>
              <a:rPr lang="en-US" sz="3000" dirty="0" smtClean="0">
                <a:effectLst>
                  <a:glow rad="228600">
                    <a:srgbClr val="000000"/>
                  </a:glow>
                </a:effectLst>
                <a:latin typeface="Segoe Media Center" pitchFamily="34" charset="0"/>
                <a:cs typeface="Times New Roman" pitchFamily="18" charset="0"/>
              </a:rPr>
              <a:t>Hebrews 12:28 </a:t>
            </a:r>
            <a:r>
              <a:rPr lang="en-US" sz="3400" dirty="0" smtClean="0">
                <a:effectLst>
                  <a:glow rad="228600">
                    <a:srgbClr val="000000"/>
                  </a:glow>
                </a:effectLst>
                <a:latin typeface="Segoe Media Center" pitchFamily="34" charset="0"/>
                <a:cs typeface="Times New Roman" pitchFamily="18" charset="0"/>
              </a:rPr>
              <a:t/>
            </a:r>
            <a:br>
              <a:rPr lang="en-US" sz="3400" dirty="0" smtClean="0">
                <a:effectLst>
                  <a:glow rad="228600">
                    <a:srgbClr val="000000"/>
                  </a:glow>
                </a:effectLst>
                <a:latin typeface="Segoe Media Center" pitchFamily="34" charset="0"/>
                <a:cs typeface="Times New Roman" pitchFamily="18" charset="0"/>
              </a:rPr>
            </a:br>
            <a:r>
              <a:rPr lang="en-US" sz="3400" dirty="0" smtClean="0">
                <a:effectLst>
                  <a:glow rad="228600">
                    <a:srgbClr val="000000"/>
                  </a:glow>
                </a:effectLst>
                <a:latin typeface="Segoe Media Center" pitchFamily="34" charset="0"/>
                <a:cs typeface="Times New Roman" pitchFamily="18" charset="0"/>
              </a:rPr>
              <a:t>Therefore, since we are receiving a kingdom which cannot be shaken, let us have grace, by which we may serve God acceptably with reverence and godly fear.</a:t>
            </a:r>
            <a:endParaRPr lang="en-US" sz="3400" b="0" dirty="0" smtClean="0">
              <a:effectLst>
                <a:glow rad="228600">
                  <a:srgbClr val="000000"/>
                </a:glow>
              </a:effectLst>
              <a:latin typeface="Segoe Media Center" pitchFamily="34" charset="0"/>
              <a:cs typeface="Times New Roman" pitchFamily="18" charset="0"/>
            </a:endParaRPr>
          </a:p>
        </p:txBody>
      </p:sp>
      <p:pic>
        <p:nvPicPr>
          <p:cNvPr id="4" name="Picture 3" descr="Lily.gif"/>
          <p:cNvPicPr>
            <a:picLocks noChangeAspect="1"/>
          </p:cNvPicPr>
          <p:nvPr/>
        </p:nvPicPr>
        <p:blipFill>
          <a:blip r:embed="rId3"/>
          <a:stretch>
            <a:fillRect/>
          </a:stretch>
        </p:blipFill>
        <p:spPr>
          <a:xfrm>
            <a:off x="4567237" y="3424237"/>
            <a:ext cx="9525" cy="9525"/>
          </a:xfrm>
          <a:prstGeom prst="rect">
            <a:avLst/>
          </a:prstGeom>
        </p:spPr>
      </p:pic>
      <p:pic>
        <p:nvPicPr>
          <p:cNvPr id="8" name="Picture 7" descr="Bible18.jpg"/>
          <p:cNvPicPr>
            <a:picLocks noChangeAspect="1"/>
          </p:cNvPicPr>
          <p:nvPr/>
        </p:nvPicPr>
        <p:blipFill>
          <a:blip r:embed="rId4" cstate="print"/>
          <a:stretch>
            <a:fillRect/>
          </a:stretch>
        </p:blipFill>
        <p:spPr>
          <a:xfrm>
            <a:off x="-457200" y="0"/>
            <a:ext cx="4455988" cy="6858000"/>
          </a:xfrm>
          <a:prstGeom prst="rect">
            <a:avLst/>
          </a:prstGeom>
        </p:spPr>
      </p:pic>
    </p:spTree>
    <p:extLst>
      <p:ext uri="{BB962C8B-B14F-4D97-AF65-F5344CB8AC3E}">
        <p14:creationId xmlns:p14="http://schemas.microsoft.com/office/powerpoint/2010/main" val="29270360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P_Administrator\Local Settings\Temporary Internet Files\Content.IE5\FLY802AX\MC900287181[1].wmf"/>
          <p:cNvPicPr>
            <a:picLocks noChangeAspect="1" noChangeArrowheads="1"/>
          </p:cNvPicPr>
          <p:nvPr/>
        </p:nvPicPr>
        <p:blipFill>
          <a:blip r:embed="rId2" cstate="print"/>
          <a:srcRect/>
          <a:stretch>
            <a:fillRect/>
          </a:stretch>
        </p:blipFill>
        <p:spPr bwMode="auto">
          <a:xfrm>
            <a:off x="1" y="1"/>
            <a:ext cx="9144000" cy="6858000"/>
          </a:xfrm>
          <a:prstGeom prst="rect">
            <a:avLst/>
          </a:prstGeom>
          <a:noFill/>
        </p:spPr>
      </p:pic>
      <p:sp>
        <p:nvSpPr>
          <p:cNvPr id="2" name="Title 1"/>
          <p:cNvSpPr>
            <a:spLocks noGrp="1"/>
          </p:cNvSpPr>
          <p:nvPr>
            <p:ph type="ctrTitle"/>
          </p:nvPr>
        </p:nvSpPr>
        <p:spPr>
          <a:xfrm>
            <a:off x="762000" y="4016375"/>
            <a:ext cx="7772400" cy="2841625"/>
          </a:xfrm>
        </p:spPr>
        <p:txBody>
          <a:bodyPr>
            <a:normAutofit/>
          </a:bodyPr>
          <a:lstStyle/>
          <a:p>
            <a:r>
              <a:rPr lang="en-US" sz="72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R JULIAN" pitchFamily="2" charset="0"/>
              </a:rPr>
              <a:t>Why Not Testify?</a:t>
            </a:r>
            <a:endParaRPr lang="en-US" sz="5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R JULI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pload.wikimedia.org/wikipedia/commons/7/7a/Laying_on_of_hands.jpg"/>
          <p:cNvPicPr>
            <a:picLocks noChangeAspect="1" noChangeArrowheads="1"/>
          </p:cNvPicPr>
          <p:nvPr/>
        </p:nvPicPr>
        <p:blipFill>
          <a:blip r:embed="rId3" cstate="print"/>
          <a:srcRect/>
          <a:stretch>
            <a:fillRect/>
          </a:stretch>
        </p:blipFill>
        <p:spPr bwMode="auto">
          <a:xfrm>
            <a:off x="-228600" y="0"/>
            <a:ext cx="9737136" cy="7077075"/>
          </a:xfrm>
          <a:prstGeom prst="rect">
            <a:avLst/>
          </a:prstGeom>
          <a:noFill/>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The Concept of Testimonies</a:t>
            </a:r>
            <a:endParaRPr lang="en-US"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04800" y="1676400"/>
            <a:ext cx="8534400" cy="4953000"/>
          </a:xfrm>
        </p:spPr>
        <p:txBody>
          <a:bodyPr>
            <a:normAutofit/>
          </a:bodyPr>
          <a:lstStyle/>
          <a:p>
            <a:pPr>
              <a:buNone/>
            </a:pPr>
            <a:r>
              <a:rPr lang="en-US" sz="40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	To relate a personal experience that is believed to be an encounter with God</a:t>
            </a:r>
          </a:p>
          <a:p>
            <a:pPr>
              <a:buNone/>
            </a:pPr>
            <a:endParaRPr lang="en-US" sz="40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a:p>
            <a:pPr>
              <a:buNone/>
            </a:pPr>
            <a:r>
              <a:rPr lang="en-US" sz="40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	Giving a testimony about what Jesus has done for them</a:t>
            </a:r>
          </a:p>
          <a:p>
            <a:pPr>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Wendi\AppData\Local\Microsoft\Windows\Temporary Internet Files\Content.IE5\GTEVJSJR\MC900441523[1].wmf"/>
          <p:cNvPicPr>
            <a:picLocks noChangeAspect="1" noChangeArrowheads="1"/>
          </p:cNvPicPr>
          <p:nvPr/>
        </p:nvPicPr>
        <p:blipFill>
          <a:blip r:embed="rId3" cstate="print"/>
          <a:srcRect/>
          <a:stretch>
            <a:fillRect/>
          </a:stretch>
        </p:blipFill>
        <p:spPr bwMode="auto">
          <a:xfrm>
            <a:off x="2667000" y="3668449"/>
            <a:ext cx="3733800" cy="3189551"/>
          </a:xfrm>
          <a:prstGeom prst="rect">
            <a:avLst/>
          </a:prstGeom>
          <a:noFill/>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Questions About Testimonies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228600" y="1371600"/>
            <a:ext cx="8686800" cy="5181600"/>
          </a:xfrm>
        </p:spPr>
        <p:txBody>
          <a:bodyPr>
            <a:normAutofit/>
          </a:bodyPr>
          <a:lstStyle/>
          <a:p>
            <a:pPr algn="ctr">
              <a:buNone/>
            </a:pPr>
            <a:r>
              <a:rPr lang="en-US" sz="4000" dirty="0" smtClean="0"/>
              <a:t>	</a:t>
            </a:r>
            <a:r>
              <a:rPr lang="en-US" sz="4000" i="1" dirty="0" smtClean="0">
                <a:effectLst>
                  <a:glow rad="228600">
                    <a:srgbClr val="000000"/>
                  </a:glow>
                </a:effectLst>
              </a:rPr>
              <a:t>Does </a:t>
            </a:r>
            <a:r>
              <a:rPr lang="en-US" sz="4000" i="1" dirty="0">
                <a:effectLst>
                  <a:glow rad="228600">
                    <a:srgbClr val="000000"/>
                  </a:glow>
                </a:effectLst>
              </a:rPr>
              <a:t>every </a:t>
            </a:r>
            <a:r>
              <a:rPr lang="en-US" sz="4000" i="1" dirty="0" smtClean="0">
                <a:effectLst>
                  <a:glow rad="228600">
                    <a:srgbClr val="000000"/>
                  </a:glow>
                </a:effectLst>
              </a:rPr>
              <a:t>person </a:t>
            </a:r>
            <a:r>
              <a:rPr lang="en-US" sz="4000" i="1" dirty="0">
                <a:effectLst>
                  <a:glow rad="228600">
                    <a:srgbClr val="000000"/>
                  </a:glow>
                </a:effectLst>
              </a:rPr>
              <a:t>who becomes a </a:t>
            </a:r>
            <a:r>
              <a:rPr lang="en-US" sz="4000" i="1" dirty="0" smtClean="0">
                <a:effectLst>
                  <a:glow rad="228600">
                    <a:srgbClr val="000000"/>
                  </a:glow>
                </a:effectLst>
              </a:rPr>
              <a:t>Christian have </a:t>
            </a:r>
            <a:r>
              <a:rPr lang="en-US" sz="4000" i="1" dirty="0">
                <a:effectLst>
                  <a:glow rad="228600">
                    <a:srgbClr val="000000"/>
                  </a:glow>
                </a:effectLst>
              </a:rPr>
              <a:t>a personal encounter with </a:t>
            </a:r>
            <a:r>
              <a:rPr lang="en-US" sz="4000" i="1" dirty="0" smtClean="0">
                <a:effectLst>
                  <a:glow rad="228600">
                    <a:srgbClr val="000000"/>
                  </a:glow>
                </a:effectLst>
              </a:rPr>
              <a:t>God, an experience </a:t>
            </a:r>
            <a:r>
              <a:rPr lang="en-US" sz="4000" i="1" dirty="0">
                <a:effectLst>
                  <a:glow rad="228600">
                    <a:srgbClr val="000000"/>
                  </a:glow>
                </a:effectLst>
              </a:rPr>
              <a:t>which proves </a:t>
            </a:r>
            <a:r>
              <a:rPr lang="en-US" sz="4000" i="1" dirty="0" smtClean="0">
                <a:effectLst>
                  <a:glow rad="228600">
                    <a:srgbClr val="000000"/>
                  </a:glow>
                </a:effectLst>
              </a:rPr>
              <a:t>that he </a:t>
            </a:r>
            <a:r>
              <a:rPr lang="en-US" sz="4000" i="1" dirty="0">
                <a:effectLst>
                  <a:glow rad="228600">
                    <a:srgbClr val="000000"/>
                  </a:glow>
                </a:effectLst>
              </a:rPr>
              <a:t>or she is saved</a:t>
            </a:r>
            <a:r>
              <a:rPr lang="en-US" sz="4000" i="1" dirty="0" smtClean="0">
                <a:effectLst>
                  <a:glow rad="228600">
                    <a:srgbClr val="000000"/>
                  </a:glo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Questions About Testimonies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81000" y="1371600"/>
            <a:ext cx="8534400" cy="5181600"/>
          </a:xfrm>
        </p:spPr>
        <p:txBody>
          <a:bodyPr>
            <a:normAutofit/>
          </a:bodyPr>
          <a:lstStyle/>
          <a:p>
            <a:pPr algn="ctr">
              <a:buNone/>
            </a:pPr>
            <a:r>
              <a:rPr lang="en-US" sz="4000" i="1" dirty="0" smtClean="0"/>
              <a:t>	Is </a:t>
            </a:r>
            <a:r>
              <a:rPr lang="en-US" sz="4000" i="1" dirty="0"/>
              <a:t>that kind of experience necessary </a:t>
            </a:r>
            <a:r>
              <a:rPr lang="en-US" sz="4000" i="1" dirty="0" smtClean="0"/>
              <a:t>    in order to </a:t>
            </a:r>
            <a:r>
              <a:rPr lang="en-US" sz="4000" i="1" dirty="0"/>
              <a:t>teach the gospel to </a:t>
            </a:r>
            <a:r>
              <a:rPr lang="en-US" sz="4000" i="1" dirty="0" smtClean="0"/>
              <a:t>             a lost </a:t>
            </a:r>
            <a:r>
              <a:rPr lang="en-US" sz="4000" i="1" dirty="0"/>
              <a:t>&amp; dying world? </a:t>
            </a:r>
            <a:endPar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C:\Users\Wendi\AppData\Local\Microsoft\Windows\Temporary Internet Files\Content.IE5\GTEVJSJR\MC900441523[1].wmf"/>
          <p:cNvPicPr>
            <a:picLocks noChangeAspect="1" noChangeArrowheads="1"/>
          </p:cNvPicPr>
          <p:nvPr/>
        </p:nvPicPr>
        <p:blipFill>
          <a:blip r:embed="rId3" cstate="print"/>
          <a:srcRect/>
          <a:stretch>
            <a:fillRect/>
          </a:stretch>
        </p:blipFill>
        <p:spPr bwMode="auto">
          <a:xfrm>
            <a:off x="2667000" y="3668449"/>
            <a:ext cx="3733800" cy="31895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Questions About Testimonies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81000" y="1371600"/>
            <a:ext cx="8534400" cy="5181600"/>
          </a:xfrm>
        </p:spPr>
        <p:txBody>
          <a:bodyPr>
            <a:normAutofit/>
          </a:bodyPr>
          <a:lstStyle/>
          <a:p>
            <a:pPr algn="ctr">
              <a:buNone/>
            </a:pPr>
            <a:r>
              <a:rPr lang="en-US" sz="4000" i="1" dirty="0" smtClean="0"/>
              <a:t>	Is that </a:t>
            </a:r>
            <a:r>
              <a:rPr lang="en-US" sz="4000" i="1" dirty="0"/>
              <a:t>the proper </a:t>
            </a:r>
            <a:r>
              <a:rPr lang="en-US" sz="4000" i="1" dirty="0" smtClean="0"/>
              <a:t>way </a:t>
            </a:r>
            <a:r>
              <a:rPr lang="en-US" sz="4000" i="1" dirty="0"/>
              <a:t>to tell </a:t>
            </a:r>
            <a:r>
              <a:rPr lang="en-US" sz="4000" i="1" dirty="0" smtClean="0"/>
              <a:t>       others about </a:t>
            </a:r>
            <a:r>
              <a:rPr lang="en-US" sz="4000" i="1" dirty="0"/>
              <a:t>the gospel?</a:t>
            </a:r>
            <a:endPar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1" name="Picture 3" descr="C:\Users\Wendi\AppData\Local\Microsoft\Windows\Temporary Internet Files\Content.IE5\GTEVJSJR\MC900441523[1].wmf"/>
          <p:cNvPicPr>
            <a:picLocks noChangeAspect="1" noChangeArrowheads="1"/>
          </p:cNvPicPr>
          <p:nvPr/>
        </p:nvPicPr>
        <p:blipFill>
          <a:blip r:embed="rId3" cstate="print"/>
          <a:srcRect/>
          <a:stretch>
            <a:fillRect/>
          </a:stretch>
        </p:blipFill>
        <p:spPr bwMode="auto">
          <a:xfrm>
            <a:off x="2667000" y="3668449"/>
            <a:ext cx="3733800" cy="31895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Are All “Experiences” The Same?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228600" y="1371600"/>
            <a:ext cx="8686800" cy="5486400"/>
          </a:xfrm>
        </p:spPr>
        <p:txBody>
          <a:bodyPr>
            <a:normAutofit lnSpcReduction="10000"/>
          </a:bodyPr>
          <a:lstStyle/>
          <a:p>
            <a:pPr>
              <a:buNone/>
            </a:pPr>
            <a:r>
              <a:rPr lang="en-US" sz="4000" dirty="0" smtClean="0"/>
              <a:t>	"For the promise is to you and to your children, and to all who are afar off, as many as the Lord our God will call.“ 							Acts 2:39</a:t>
            </a:r>
          </a:p>
          <a:p>
            <a:pPr>
              <a:buNone/>
            </a:pPr>
            <a:endParaRPr lang="en-US" sz="2200" dirty="0" smtClean="0"/>
          </a:p>
          <a:p>
            <a:pPr>
              <a:buNone/>
            </a:pPr>
            <a:r>
              <a:rPr lang="en-US" sz="4000" dirty="0" smtClean="0"/>
              <a:t>	"But we believe that through the grace of the Lord Jesus Christ we shall be saved in the same manner as they.“							Acts 15:11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ts 20.jpg"/>
          <p:cNvPicPr>
            <a:picLocks noChangeAspect="1"/>
          </p:cNvPicPr>
          <p:nvPr/>
        </p:nvPicPr>
        <p:blipFill>
          <a:blip r:embed="rId3" cstate="print"/>
          <a:stretch>
            <a:fillRect/>
          </a:stretch>
        </p:blipFill>
        <p:spPr>
          <a:xfrm>
            <a:off x="0" y="-1981200"/>
            <a:ext cx="9144000" cy="10534562"/>
          </a:xfrm>
          <a:prstGeom prst="rect">
            <a:avLst/>
          </a:prstGeom>
        </p:spPr>
      </p:pic>
      <p:sp>
        <p:nvSpPr>
          <p:cNvPr id="2" name="Title 1"/>
          <p:cNvSpPr>
            <a:spLocks noGrp="1"/>
          </p:cNvSpPr>
          <p:nvPr>
            <p:ph type="title"/>
          </p:nvPr>
        </p:nvSpPr>
        <p:spPr>
          <a:xfrm>
            <a:off x="381000" y="274638"/>
            <a:ext cx="8458200" cy="1143000"/>
          </a:xfrm>
        </p:spPr>
        <p:txBody>
          <a:bodyPr>
            <a:normAutofit fontScale="90000"/>
          </a:bodyPr>
          <a:lstStyle/>
          <a:p>
            <a:r>
              <a:rPr lang="en-US" dirty="0" smtClean="0">
                <a:ln w="18415" cmpd="sng">
                  <a:solidFill>
                    <a:srgbClr val="FFFFFF"/>
                  </a:solidFill>
                  <a:prstDash val="solid"/>
                </a:ln>
                <a:solidFill>
                  <a:srgbClr val="FFFFFF"/>
                </a:solidFill>
                <a:effectLst>
                  <a:glow rad="228600">
                    <a:srgbClr val="040206"/>
                  </a:glow>
                  <a:outerShdw blurRad="63500" dir="3600000" algn="tl" rotWithShape="0">
                    <a:srgbClr val="000000">
                      <a:alpha val="70000"/>
                    </a:srgbClr>
                  </a:outerShdw>
                </a:effectLst>
              </a:rPr>
              <a:t>Are Experiences Necessary to be Saved?</a:t>
            </a:r>
            <a:endParaRPr lang="en-US" dirty="0">
              <a:ln w="18415" cmpd="sng">
                <a:solidFill>
                  <a:srgbClr val="FFFFFF"/>
                </a:solidFill>
                <a:prstDash val="solid"/>
              </a:ln>
              <a:solidFill>
                <a:srgbClr val="FFFFFF"/>
              </a:solidFill>
              <a:effectLst>
                <a:glow rad="228600">
                  <a:srgbClr val="040206"/>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228600" y="1524000"/>
            <a:ext cx="8686800" cy="5029200"/>
          </a:xfrm>
        </p:spPr>
        <p:txBody>
          <a:bodyPr>
            <a:normAutofit/>
          </a:bodyPr>
          <a:lstStyle/>
          <a:p>
            <a:pPr>
              <a:buNone/>
            </a:pPr>
            <a:r>
              <a:rPr lang="en-US" sz="34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Jews heard and believed in Acts 4</a:t>
            </a:r>
          </a:p>
          <a:p>
            <a:pPr>
              <a:buNone/>
            </a:pPr>
            <a:endParaRPr lang="en-US" sz="34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a:p>
            <a:pPr>
              <a:buNone/>
            </a:pPr>
            <a:r>
              <a:rPr lang="en-US" sz="34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Gentiles heard and believed in Acts 13</a:t>
            </a:r>
          </a:p>
          <a:p>
            <a:pPr>
              <a:buNone/>
            </a:pPr>
            <a:endParaRPr lang="en-US" sz="34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a:p>
            <a:pPr>
              <a:buNone/>
            </a:pPr>
            <a:r>
              <a:rPr lang="en-US" sz="3400"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Ephesians heard and believed in Ephesians 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3512</TotalTime>
  <Words>178</Words>
  <Application>Microsoft Office PowerPoint</Application>
  <PresentationFormat>On-screen Show (4:3)</PresentationFormat>
  <Paragraphs>79</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 JULIAN</vt:lpstr>
      <vt:lpstr>Arial</vt:lpstr>
      <vt:lpstr>Bell MT</vt:lpstr>
      <vt:lpstr>Calibri</vt:lpstr>
      <vt:lpstr>Segoe Media Center</vt:lpstr>
      <vt:lpstr>Times New Roman</vt:lpstr>
      <vt:lpstr>Office Theme</vt:lpstr>
      <vt:lpstr>Welcome!</vt:lpstr>
      <vt:lpstr>  Hebrews 12:28  Therefore, since we are receiving a kingdom which cannot be shaken, let us have grace, by which we may serve God acceptably with reverence and godly fear.</vt:lpstr>
      <vt:lpstr>Why Not Testify?</vt:lpstr>
      <vt:lpstr>The Concept of Testimonies</vt:lpstr>
      <vt:lpstr>Some Questions About Testimonies</vt:lpstr>
      <vt:lpstr>Some Questions About Testimonies</vt:lpstr>
      <vt:lpstr>Some Questions About Testimonies</vt:lpstr>
      <vt:lpstr>Are All “Experiences” The Same?</vt:lpstr>
      <vt:lpstr>Are Experiences Necessary to be Saved?</vt:lpstr>
      <vt:lpstr>Is This How The Gospel Moved?</vt:lpstr>
      <vt:lpstr>But What About the Apostles?</vt:lpstr>
      <vt:lpstr>But What About the Apostles?</vt:lpstr>
      <vt:lpstr>“The Holy Spirit Came Upon Me”</vt:lpstr>
      <vt:lpstr>Identifying an Apostle</vt:lpstr>
      <vt:lpstr>Identifying an Apostle</vt:lpstr>
      <vt:lpstr>Testimony is Not Pleasing to God</vt:lpstr>
      <vt:lpstr>Confession is Pleasing to God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Love of God</dc:title>
  <dc:creator>Wendi</dc:creator>
  <cp:lastModifiedBy>Microsoft account</cp:lastModifiedBy>
  <cp:revision>53</cp:revision>
  <dcterms:created xsi:type="dcterms:W3CDTF">2011-09-26T14:37:04Z</dcterms:created>
  <dcterms:modified xsi:type="dcterms:W3CDTF">2021-09-01T21:31:47Z</dcterms:modified>
</cp:coreProperties>
</file>